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4"/>
  </p:notesMasterIdLst>
  <p:sldIdLst>
    <p:sldId id="487" r:id="rId3"/>
    <p:sldId id="507" r:id="rId4"/>
    <p:sldId id="504" r:id="rId5"/>
    <p:sldId id="539" r:id="rId6"/>
    <p:sldId id="505" r:id="rId7"/>
    <p:sldId id="506" r:id="rId8"/>
    <p:sldId id="540" r:id="rId9"/>
    <p:sldId id="488" r:id="rId10"/>
    <p:sldId id="534" r:id="rId11"/>
    <p:sldId id="535" r:id="rId12"/>
    <p:sldId id="508" r:id="rId13"/>
    <p:sldId id="284" r:id="rId14"/>
    <p:sldId id="285" r:id="rId15"/>
    <p:sldId id="286" r:id="rId16"/>
    <p:sldId id="538" r:id="rId17"/>
    <p:sldId id="536" r:id="rId18"/>
    <p:sldId id="287" r:id="rId19"/>
    <p:sldId id="288" r:id="rId20"/>
    <p:sldId id="290" r:id="rId21"/>
    <p:sldId id="291" r:id="rId22"/>
    <p:sldId id="509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448" r:id="rId36"/>
    <p:sldId id="526" r:id="rId37"/>
    <p:sldId id="527" r:id="rId38"/>
    <p:sldId id="528" r:id="rId39"/>
    <p:sldId id="529" r:id="rId40"/>
    <p:sldId id="530" r:id="rId41"/>
    <p:sldId id="541" r:id="rId42"/>
    <p:sldId id="53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C836-458D-7049-9AAC-D805B190D85D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E4C8-0267-7C42-83B9-C11BDD048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E4C8-0267-7C42-83B9-C11BDD048B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7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9C15-9287-E043-9FD4-746884031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A24917-D326-744A-A056-D2260FE42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F09E-95D2-4A47-8AA2-D60469C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2ACC-929A-9C42-A97C-55970EC0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CD27-8533-084B-96CC-9BD0F9EF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F595-19F9-5749-88F9-CA494377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FA91-F6C1-6940-9BC2-7BED3CA67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318B4-304C-D945-AC39-3C07AE5A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3B9D7-F0AB-FD43-A387-89D7EFF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FD8-F0E3-BE47-9AAB-4C7B9639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FB094-D3D9-2E4E-9C53-AF38F818A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77605-B471-384E-A632-81E74651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0DDD-D873-6F4F-990B-2FB0218EA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1A7B0-30A6-2247-81DE-E1754DCD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081C0-66E4-4D4C-8819-953F6752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2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3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5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58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18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0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0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4269-8D04-384C-8F94-E0DF933D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B2A3-6F46-2B4F-A8B9-C2946821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FEB2-3972-8446-9F34-1CA032387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C465-E90B-AC4D-9377-890DDCC3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722-F849-7F44-B1B5-6B5D1E7B6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4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86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11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A97A-BD81-A74A-B57C-8739880E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DCDF-B190-BF4D-89D5-EF06D2584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81EAF-174E-854C-B327-C99F6F54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9679F-2666-6F43-91FA-06E38B4D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869-840B-2243-9291-057064C0D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C57-4AFA-2A4F-A830-80507F2A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05D8-6FF5-B944-90DE-B3AE04978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ACD44-89EA-F049-828E-9D73CB98D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F4460-D1F5-D649-A77C-7A397FC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B74A0-0BF3-924D-95C4-AC5F9098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0FA6-C4E1-5E42-ABF2-F998A635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50DD-1B49-5045-9B34-BEFDBFFD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1206-9B31-0042-AD08-5ABD2399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C760F-525C-8747-A9F8-31DBDB374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3AEF6-215B-8C41-92A0-228CA947A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3A34E-C0AB-B14B-A445-4D2AE3527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4316-92E2-1F4E-A350-EA49EE0A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C0A59-4637-3E4C-9D3C-8CFA4782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E099-43BE-0D46-B519-0C505E52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4FCA-1A61-D043-8F17-B4D7B6C4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532D5-BCDF-F24B-9384-DD3A73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78059-C740-714F-881F-292C67E0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34A54-62FB-D446-B393-28DFA1A9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F3605-B714-4E4B-8F4B-361EC52C7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B2C85-CF07-B345-BED6-AE924899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CB935-4160-CD4E-A1F9-C3DC47FB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6B6E-2286-3B45-8284-0170917F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88AA-9224-5E45-8D27-E3586FD5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70B1-5D05-7F49-913C-583210AC2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D2994-9A73-C84C-9FB0-3ED0BB98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349A8-99B9-9D4C-A748-FEAC38D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7D0F-2663-1041-9139-E17E8FB5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0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15A7-386D-FB4B-9B2F-7F873A08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053BEA-DC56-7846-A2B4-A249297EB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9CAE4-CE90-1D43-BEE6-8A15DFD8D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46F4C-D311-6C4D-BC3F-1AE7FFF7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53A56-0B02-644B-8527-95B145A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C37E0-06D4-A148-A1BC-27EF8E4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0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3318E-A22D-4E4B-9C8A-9C5E909E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7527-7532-CA4A-B4F5-C6CDC0D97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D6149-825C-EE4B-97FD-E18B3BD2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4C84-B1BE-194D-AE8C-7238765069F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8B61F-1063-994C-A16E-0163ED008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95A1B-1FED-3F40-880C-B2B48FE83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6706D-7703-7241-8DAD-CC5450B41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9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png"/><Relationship Id="rId7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4.emf"/><Relationship Id="rId4" Type="http://schemas.openxmlformats.org/officeDocument/2006/relationships/image" Target="../media/image11.png"/><Relationship Id="rId9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20.emf"/><Relationship Id="rId7" Type="http://schemas.openxmlformats.org/officeDocument/2006/relationships/image" Target="../media/image1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5" Type="http://schemas.openxmlformats.org/officeDocument/2006/relationships/image" Target="../media/image15.emf"/><Relationship Id="rId4" Type="http://schemas.openxmlformats.org/officeDocument/2006/relationships/image" Target="../media/image21.emf"/><Relationship Id="rId9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5.emf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5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3233349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89" y="3150418"/>
            <a:ext cx="2527366" cy="810665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55" y="542319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ADF35641-0E5D-E740-8499-68BE8BD0B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66" y="4274024"/>
            <a:ext cx="2730500" cy="279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ABEDC5EE-6D0F-D24A-85C8-008EFB58F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73" y="4866365"/>
            <a:ext cx="56388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F7DC7-AD89-4248-838E-F162BDA38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205"/>
          <a:stretch/>
        </p:blipFill>
        <p:spPr>
          <a:xfrm>
            <a:off x="4327273" y="4058864"/>
            <a:ext cx="3654810" cy="5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7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Can perform matrix multiplication for the calculation of the stress, given the displacements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7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2675096" y="4105996"/>
            <a:ext cx="3098426" cy="6223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6080377" y="4092805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tensor?						At the outer edge: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0.05*165.5 + 0.05*314.2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4" y="2522948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522947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59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/r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05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NUMERICAL 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4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22D12-18CD-B14A-8569-BC4BC0D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A760-1496-0145-BE5A-C149CF8C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derived two analytical solutions for the stress in a pressurized cylinder </a:t>
            </a:r>
          </a:p>
          <a:p>
            <a:pPr lvl="1"/>
            <a:r>
              <a:rPr lang="en-US" dirty="0"/>
              <a:t>Thin walled cylinder</a:t>
            </a:r>
          </a:p>
          <a:p>
            <a:pPr lvl="1"/>
            <a:r>
              <a:rPr lang="en-US" dirty="0"/>
              <a:t>Thick walled cylinder</a:t>
            </a:r>
          </a:p>
          <a:p>
            <a:r>
              <a:rPr lang="en-US" dirty="0"/>
              <a:t>Increases in temperature cause most materials to expand</a:t>
            </a:r>
          </a:p>
          <a:p>
            <a:r>
              <a:rPr lang="en-US" dirty="0"/>
              <a:t>We call this thermal expansion, which is a strain that doesn’t inherently cause stress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0F03E-AAC3-0A43-8DBB-83D9575B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53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margins, provide coupling to other codes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104993" cy="3965670"/>
          </a:xfrm>
        </p:spPr>
        <p:txBody>
          <a:bodyPr/>
          <a:lstStyle/>
          <a:p>
            <a:r>
              <a:rPr lang="en-US" sz="2200" dirty="0"/>
              <a:t>FRAPCON is the NRC’s steady-state fuel performance code</a:t>
            </a:r>
          </a:p>
          <a:p>
            <a:r>
              <a:rPr lang="en-US" sz="2200" dirty="0"/>
              <a:t>FRAPCON has the ability to accurately calculate the high-burnup response of light-water reactor fuel rods</a:t>
            </a:r>
          </a:p>
          <a:p>
            <a:r>
              <a:rPr lang="en-US" sz="2200" dirty="0"/>
              <a:t>FRAPCON iterates to determine fuel rod temperatures, fuel and cladding deformation</a:t>
            </a:r>
          </a:p>
          <a:p>
            <a:r>
              <a:rPr lang="en-US" sz="2200" dirty="0"/>
              <a:t>This converged data is iterated to produce gas release, void volumes and plenum pressure </a:t>
            </a:r>
          </a:p>
          <a:p>
            <a:r>
              <a:rPr lang="en-US" sz="2200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706-6E44-3345-89B1-3A928BCB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gap changes as a function of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FC82D-FC8E-FE43-B3F1-3CD65FE0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pellet and the cladding swell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as the gap decreases, the temperature changes, which again makes the gap change</a:t>
            </a:r>
          </a:p>
          <a:p>
            <a:r>
              <a:rPr lang="en-US" dirty="0"/>
              <a:t>The solution using the analytical equations is iterative, due to the dependence of the gap size and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FA4F6-0813-D14B-B1AF-63B4F14A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8DC5361F-BF03-E34F-B9B9-FB2DF13A9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2702978"/>
            <a:ext cx="21717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12C118A6-DD55-9042-AB05-E32A917B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3113948"/>
            <a:ext cx="2387600" cy="292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DC2FA14D-1CD7-B64C-BEA0-47E64F492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08" y="4395358"/>
            <a:ext cx="5274259" cy="32004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2838CE1-17EF-E44A-A09A-55CFC8680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08" y="3933588"/>
            <a:ext cx="2527300" cy="3683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825B6165-848C-8D44-B612-EE8DA42C5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67" y="3470231"/>
            <a:ext cx="2413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14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4186368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24" y="605828"/>
            <a:ext cx="10972800" cy="583213"/>
          </a:xfrm>
        </p:spPr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142878" y="2050059"/>
            <a:ext cx="5475306" cy="4202113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8F0E340-CEBD-8661-148A-82E6A073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333" y="1189041"/>
            <a:ext cx="3565736" cy="56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8291-BE66-2529-6193-9D35CAA3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402B-64EA-BBA1-B847-969B22751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ED63E-070C-3A25-BE75-E9FA1F1F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33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8649-7225-14B4-B096-E4A9E116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OFFBEAT – new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D3E68-5B2F-E7E1-C58F-E3800B6CD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421821" cy="3965670"/>
          </a:xfrm>
        </p:spPr>
        <p:txBody>
          <a:bodyPr/>
          <a:lstStyle/>
          <a:p>
            <a:r>
              <a:rPr lang="en-US" sz="2200" dirty="0"/>
              <a:t>The </a:t>
            </a:r>
            <a:r>
              <a:rPr lang="en-US" sz="2200" dirty="0" err="1"/>
              <a:t>OpenFOAM</a:t>
            </a:r>
            <a:r>
              <a:rPr lang="en-US" sz="2200" dirty="0"/>
              <a:t> Fuel </a:t>
            </a:r>
            <a:r>
              <a:rPr lang="en-US" sz="2200" dirty="0" err="1"/>
              <a:t>BEhavior</a:t>
            </a:r>
            <a:r>
              <a:rPr lang="en-US" sz="2200" dirty="0"/>
              <a:t> Analysis Tool (OFFBEAT) is a multi-dimensional fuel performance code developed in Switzerland</a:t>
            </a:r>
          </a:p>
          <a:p>
            <a:r>
              <a:rPr lang="en-US" sz="2200" dirty="0"/>
              <a:t>The code can be used both for studying complex 2D or 3D local effects and for more traditional 1.5D base irradiation analyses</a:t>
            </a:r>
          </a:p>
          <a:p>
            <a:r>
              <a:rPr lang="en-US" sz="2200" dirty="0"/>
              <a:t>OFFBEAT is based on the open-source C++ library </a:t>
            </a:r>
            <a:r>
              <a:rPr lang="en-US" sz="2200" dirty="0" err="1"/>
              <a:t>OpenFOAM</a:t>
            </a:r>
            <a:r>
              <a:rPr lang="en-US" sz="2200" dirty="0"/>
              <a:t>, thus the governing equations are discretized with modern finite volume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7C5B4-1E61-C812-441D-5493064A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AFC2A2-CD8B-3414-1A49-7933E721A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007" y="3905099"/>
            <a:ext cx="3701393" cy="2542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1A8F3-FAF9-D764-AAD0-3BB7C6647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993" y="624448"/>
            <a:ext cx="1877848" cy="3396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6E3BEB-0251-9F05-9883-CD8DF55A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696" y="1647526"/>
            <a:ext cx="3135586" cy="17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66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Gap size changes due to thermal expansion</a:t>
            </a:r>
          </a:p>
          <a:p>
            <a:r>
              <a:rPr lang="en-US" dirty="0"/>
              <a:t>Often have displacements instead of strains, and can solve for stress via displacements</a:t>
            </a:r>
          </a:p>
          <a:p>
            <a:r>
              <a:rPr lang="en-US" dirty="0"/>
              <a:t>Fuel performance codes are focused on predicting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9616-DD72-364D-AD42-3AAC907D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C3D3-5BA8-2244-915A-6B25FE6D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>
            <a:normAutofit/>
          </a:bodyPr>
          <a:lstStyle/>
          <a:p>
            <a:r>
              <a:rPr lang="en-US" dirty="0"/>
              <a:t>LHR = 200 W/cm, δ</a:t>
            </a:r>
            <a:r>
              <a:rPr lang="en-US" baseline="30000" dirty="0"/>
              <a:t>0</a:t>
            </a:r>
            <a:r>
              <a:rPr lang="en-US" baseline="-25000" dirty="0"/>
              <a:t>gap</a:t>
            </a:r>
            <a:r>
              <a:rPr lang="en-US" dirty="0"/>
              <a:t> = 30 μm, R</a:t>
            </a:r>
            <a:r>
              <a:rPr lang="en-US" baseline="-25000" dirty="0"/>
              <a:t>f</a:t>
            </a:r>
            <a:r>
              <a:rPr lang="en-US" dirty="0"/>
              <a:t> = 0.6, </a:t>
            </a:r>
            <a:r>
              <a:rPr lang="en-US" dirty="0" err="1"/>
              <a:t>T</a:t>
            </a:r>
            <a:r>
              <a:rPr lang="en-US" baseline="-25000" dirty="0" err="1"/>
              <a:t>co</a:t>
            </a:r>
            <a:r>
              <a:rPr lang="en-US" dirty="0"/>
              <a:t> = 600 K, T</a:t>
            </a:r>
            <a:r>
              <a:rPr lang="en-US" baseline="-25000" dirty="0"/>
              <a:t>EXP,0</a:t>
            </a:r>
            <a:r>
              <a:rPr lang="en-US" dirty="0"/>
              <a:t> = 373 K, </a:t>
            </a:r>
            <a:br>
              <a:rPr lang="en-US" dirty="0"/>
            </a:br>
            <a:r>
              <a:rPr lang="en-US" dirty="0" err="1"/>
              <a:t>k</a:t>
            </a:r>
            <a:r>
              <a:rPr lang="en-US" baseline="-25000" dirty="0" err="1"/>
              <a:t>gap</a:t>
            </a:r>
            <a:r>
              <a:rPr lang="en-US" dirty="0"/>
              <a:t> = 0.0026 W/cm-K, </a:t>
            </a:r>
            <a:r>
              <a:rPr lang="en-US" dirty="0" err="1"/>
              <a:t>t</a:t>
            </a:r>
            <a:r>
              <a:rPr lang="en-US" baseline="-25000" dirty="0" err="1"/>
              <a:t>C</a:t>
            </a:r>
            <a:r>
              <a:rPr lang="en-US" dirty="0"/>
              <a:t>= 0.06 cm, α</a:t>
            </a:r>
            <a:r>
              <a:rPr lang="en-US" baseline="-25000" dirty="0"/>
              <a:t>f</a:t>
            </a:r>
            <a:r>
              <a:rPr lang="en-US" dirty="0"/>
              <a:t> = 11.0e-6 1/K, α</a:t>
            </a:r>
            <a:r>
              <a:rPr lang="en-US" baseline="-25000" dirty="0"/>
              <a:t>C</a:t>
            </a:r>
            <a:r>
              <a:rPr lang="en-US" dirty="0"/>
              <a:t> = 7.1e-6 1/K</a:t>
            </a:r>
          </a:p>
          <a:p>
            <a:endParaRPr lang="en-US" dirty="0"/>
          </a:p>
          <a:p>
            <a:r>
              <a:rPr lang="en-US" dirty="0"/>
              <a:t>So, T</a:t>
            </a:r>
            <a:r>
              <a:rPr lang="en-US" baseline="-25000" dirty="0"/>
              <a:t>IC</a:t>
            </a:r>
            <a:r>
              <a:rPr lang="en-US" dirty="0"/>
              <a:t> = 600 + 11.2 = 611.2 K, T</a:t>
            </a:r>
            <a:r>
              <a:rPr lang="en-US" baseline="-25000" dirty="0"/>
              <a:t>s</a:t>
            </a:r>
            <a:r>
              <a:rPr lang="en-US" dirty="0"/>
              <a:t> = 672.4 K, T</a:t>
            </a:r>
            <a:r>
              <a:rPr lang="en-US" baseline="-25000" dirty="0"/>
              <a:t>0 </a:t>
            </a:r>
            <a:r>
              <a:rPr lang="en-US" dirty="0"/>
              <a:t>= 1232.0 K </a:t>
            </a:r>
          </a:p>
          <a:p>
            <a:r>
              <a:rPr lang="en-US" dirty="0"/>
              <a:t>First, we will deal with expansion in the cladding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R</a:t>
            </a:r>
            <a:r>
              <a:rPr lang="en-US" baseline="-25000" dirty="0" err="1"/>
              <a:t>c</a:t>
            </a:r>
            <a:r>
              <a:rPr lang="en-US" dirty="0"/>
              <a:t>) = 0.6 + 30e-4 + 0.06/2 = 0.633 cm</a:t>
            </a:r>
          </a:p>
          <a:p>
            <a:pPr lvl="1"/>
            <a:r>
              <a:rPr lang="en-US" dirty="0"/>
              <a:t>Av(T</a:t>
            </a:r>
            <a:r>
              <a:rPr lang="en-US" baseline="-25000" dirty="0"/>
              <a:t>C</a:t>
            </a:r>
            <a:r>
              <a:rPr lang="en-US" dirty="0"/>
              <a:t>) = (600+611.2)/2 = 605.6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c</a:t>
            </a:r>
            <a:r>
              <a:rPr lang="en-US" dirty="0"/>
              <a:t> = 0.633*7.1e-6*(605.6 – 373) = 0.001 cm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262D-B5B5-5145-ADDB-BB902EAA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13244CA-CA1C-9646-8002-67BB4EDA5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20" y="3009743"/>
            <a:ext cx="2425700" cy="546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A7028224-F862-0E43-B5CC-AF23C8299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41" y="3009743"/>
            <a:ext cx="4711700" cy="27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/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5B600F-AB39-0647-9363-CBB757590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09743"/>
                <a:ext cx="1380826" cy="299249"/>
              </a:xfrm>
              <a:prstGeom prst="rect">
                <a:avLst/>
              </a:prstGeom>
              <a:blipFill>
                <a:blip r:embed="rId4"/>
                <a:stretch>
                  <a:fillRect l="-1835" t="-4000" r="-1835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0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6F26-78E1-3C42-A7B3-B18539ED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steady state temperature profile in the rod, including thermal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FB69-FB25-E54A-B0FE-FEC2AB34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Second, we deal with the fuel</a:t>
            </a:r>
          </a:p>
          <a:p>
            <a:pPr lvl="1"/>
            <a:r>
              <a:rPr lang="en-US" dirty="0"/>
              <a:t>Av(</a:t>
            </a:r>
            <a:r>
              <a:rPr lang="en-US" dirty="0" err="1"/>
              <a:t>Tf</a:t>
            </a:r>
            <a:r>
              <a:rPr lang="en-US" dirty="0"/>
              <a:t>) = (1203 + 672.4)/2 = 937.7 K</a:t>
            </a:r>
          </a:p>
          <a:p>
            <a:pPr lvl="1"/>
            <a:r>
              <a:rPr lang="en-US" dirty="0" err="1"/>
              <a:t>ΔR</a:t>
            </a:r>
            <a:r>
              <a:rPr lang="en-US" baseline="-25000" dirty="0" err="1"/>
              <a:t>f</a:t>
            </a:r>
            <a:r>
              <a:rPr lang="en-US" dirty="0"/>
              <a:t> = 0.6*11e-6*(937.7 – 373) = 0.0037 cm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total change in the gap is 0.001 – 0.0037 = -0.0027</a:t>
            </a:r>
          </a:p>
          <a:p>
            <a:r>
              <a:rPr lang="en-US" dirty="0"/>
              <a:t>However, that means the gap is smaller and so our temperatures were wrong!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54C30-0BF4-AA44-BD8C-35B40208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B6A36D5B-0386-0445-AAA6-CCEC64B4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27" y="3615224"/>
            <a:ext cx="471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9016-F80B-D947-87B2-CEA142F17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calculation is repeated until the gap width stops changing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09FC4-3CFB-E244-BF60-22E39B186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56422" cy="3965670"/>
          </a:xfrm>
        </p:spPr>
        <p:txBody>
          <a:bodyPr/>
          <a:lstStyle/>
          <a:p>
            <a:r>
              <a:rPr lang="en-US" dirty="0"/>
              <a:t>The change in the gap does NOT affect the coolant or cladding temperatures, just the gap and fuel temperatures</a:t>
            </a:r>
          </a:p>
          <a:p>
            <a:r>
              <a:rPr lang="en-US" dirty="0"/>
              <a:t>We only need to repeat the calculation of the fuel and cladding temperatures and the change in the gap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D2E94-9705-1A4B-9736-78F59D51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FF997E-B767-F645-9407-4C9AD54B7DE2}"/>
              </a:ext>
            </a:extLst>
          </p:cNvPr>
          <p:cNvGraphicFramePr>
            <a:graphicFrameLocks noGrp="1"/>
          </p:cNvGraphicFramePr>
          <p:nvPr/>
        </p:nvGraphicFramePr>
        <p:xfrm>
          <a:off x="7030992" y="2160495"/>
          <a:ext cx="4493836" cy="2108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δ</a:t>
                      </a:r>
                      <a:r>
                        <a:rPr lang="en-US" sz="1600" baseline="-25000" dirty="0" err="1"/>
                        <a:t>gap</a:t>
                      </a:r>
                      <a:r>
                        <a:rPr lang="en-US" sz="1600" baseline="0" dirty="0"/>
                        <a:t> (cm)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</a:t>
                      </a:r>
                      <a:r>
                        <a:rPr lang="en-US" sz="1600" baseline="-25000" dirty="0" err="1"/>
                        <a:t>s</a:t>
                      </a:r>
                      <a:r>
                        <a:rPr lang="en-US" sz="1600" baseline="-25000" dirty="0"/>
                        <a:t>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</a:t>
                      </a:r>
                      <a:r>
                        <a:rPr lang="en-US" sz="1600" baseline="-25000" dirty="0"/>
                        <a:t>0 </a:t>
                      </a:r>
                      <a:r>
                        <a:rPr lang="en-US" sz="1600" baseline="0" dirty="0"/>
                        <a:t>(K)</a:t>
                      </a:r>
                      <a:endParaRPr lang="en-US" sz="16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B13D10-529F-C04E-82C4-F5FA8CA3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29" y="4240964"/>
            <a:ext cx="3999563" cy="26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5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Displacements to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8" y="5142500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6" y="5054184"/>
            <a:ext cx="2527366" cy="81066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8A436-B208-ED40-9C1E-54A14BBCBDA3}"/>
              </a:ext>
            </a:extLst>
          </p:cNvPr>
          <p:cNvSpPr txBox="1"/>
          <p:nvPr/>
        </p:nvSpPr>
        <p:spPr>
          <a:xfrm>
            <a:off x="1030321" y="1968501"/>
            <a:ext cx="6521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been determining the stress due to some internal pressure (or temperature)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Often, the information more readily obtainable are the displacements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Utilizing the previous equations, can develop displacement to stress relationships for our geometry</a:t>
            </a:r>
          </a:p>
        </p:txBody>
      </p:sp>
    </p:spTree>
    <p:extLst>
      <p:ext uri="{BB962C8B-B14F-4D97-AF65-F5344CB8AC3E}">
        <p14:creationId xmlns:p14="http://schemas.microsoft.com/office/powerpoint/2010/main" val="210638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2092</Words>
  <Application>Microsoft Macintosh PowerPoint</Application>
  <PresentationFormat>Widescreen</PresentationFormat>
  <Paragraphs>340</Paragraphs>
  <Slides>41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NCStateU-horizontal-left-logo</vt:lpstr>
      <vt:lpstr>Nuclear Fuel Performance</vt:lpstr>
      <vt:lpstr>Last Time</vt:lpstr>
      <vt:lpstr>The gap changes as a function of time</vt:lpstr>
      <vt:lpstr>Example</vt:lpstr>
      <vt:lpstr>Calculate the steady state temperature profile in the rod, including thermal expansion</vt:lpstr>
      <vt:lpstr>Calculate the steady state temperature profile in the rod, including thermal expansion</vt:lpstr>
      <vt:lpstr>This calculation is repeated until the gap width stops changing significantly</vt:lpstr>
      <vt:lpstr>THERMO-Mechanics</vt:lpstr>
      <vt:lpstr>Relating Displacements to Stress</vt:lpstr>
      <vt:lpstr>Assuming problem is axisymmetric</vt:lpstr>
      <vt:lpstr>Solve for the stress from the strain</vt:lpstr>
      <vt:lpstr>Further simplify the problem to be 1D</vt:lpstr>
      <vt:lpstr>Determine the strain and stress in the pellet for 1D case</vt:lpstr>
      <vt:lpstr>Example problem</vt:lpstr>
      <vt:lpstr>NUMERICAL THERMO-Mechanics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OFFBEAT – new tool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 1 is in the books</dc:title>
  <dc:creator>Benjamin Beeler</dc:creator>
  <cp:lastModifiedBy>Benjamin W. Beeler</cp:lastModifiedBy>
  <cp:revision>76</cp:revision>
  <dcterms:created xsi:type="dcterms:W3CDTF">2020-02-03T20:17:36Z</dcterms:created>
  <dcterms:modified xsi:type="dcterms:W3CDTF">2023-02-14T14:13:36Z</dcterms:modified>
</cp:coreProperties>
</file>